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6" r:id="rId6"/>
    <p:sldId id="271" r:id="rId7"/>
    <p:sldId id="275" r:id="rId8"/>
    <p:sldId id="270" r:id="rId9"/>
    <p:sldId id="272" r:id="rId10"/>
    <p:sldId id="276" r:id="rId11"/>
    <p:sldId id="280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47946E-057E-4AA2-9C64-98D0F5E5419B}" v="77" dt="2024-12-16T13:00:52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58277" autoAdjust="0"/>
  </p:normalViewPr>
  <p:slideViewPr>
    <p:cSldViewPr snapToGrid="0">
      <p:cViewPr>
        <p:scale>
          <a:sx n="74" d="100"/>
          <a:sy n="74" d="100"/>
        </p:scale>
        <p:origin x="17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(1 minute)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Ik</a:t>
            </a:r>
            <a:r>
              <a:rPr lang="en-US" dirty="0"/>
              <a:t> ben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begonnen</a:t>
            </a:r>
            <a:r>
              <a:rPr lang="en-US" dirty="0"/>
              <a:t> </a:t>
            </a:r>
            <a:r>
              <a:rPr lang="en-US" dirty="0" err="1"/>
              <a:t>lezen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gesprek</a:t>
            </a:r>
            <a:r>
              <a:rPr lang="en-US" dirty="0"/>
              <a:t> met Malene op het </a:t>
            </a:r>
            <a:r>
              <a:rPr lang="en-US" dirty="0" err="1"/>
              <a:t>introductiekamp</a:t>
            </a:r>
            <a:r>
              <a:rPr lang="en-US" dirty="0"/>
              <a:t>, ze </a:t>
            </a:r>
            <a:r>
              <a:rPr lang="en-US" dirty="0" err="1"/>
              <a:t>raadde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hem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err="1"/>
              <a:t>toen</a:t>
            </a:r>
            <a:r>
              <a:rPr lang="en-US"/>
              <a:t>;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1"/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Presencing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Index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9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r>
              <a:rPr lang="nl-NL" dirty="0"/>
              <a:t>Bouwt voort op </a:t>
            </a:r>
            <a:r>
              <a:rPr lang="nl-NL" b="1" dirty="0"/>
              <a:t>Theory U</a:t>
            </a:r>
            <a:r>
              <a:rPr lang="nl-NL" dirty="0"/>
              <a:t> – een praktisch proces om verandering te begrijpen en vorm te geven.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“Presencing is het moment waarop we loslaten wat ons beperkt en ruimte maken voor wat nieuw wil ontstaan.”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9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Oefening – Begin met vertragen</a:t>
            </a:r>
            <a:r>
              <a:rPr lang="nl-NL" dirty="0"/>
              <a:t> (30 seconden)</a:t>
            </a:r>
            <a:br>
              <a:rPr lang="nl-NL" dirty="0"/>
            </a:br>
            <a:r>
              <a:rPr lang="nl-NL" i="1" dirty="0"/>
              <a:t>“Sluit je ogen, adem rustig in en uit, en probeer alle gedachten los te laten. Laten we samen vertragen en hier aanwezig zijn.”</a:t>
            </a:r>
            <a:br>
              <a:rPr lang="nl-NL" i="1" dirty="0"/>
            </a:br>
            <a:br>
              <a:rPr lang="nl-NL" i="1" dirty="0"/>
            </a:br>
            <a:r>
              <a:rPr lang="nl-NL" b="1" dirty="0"/>
              <a:t>Waarom?</a:t>
            </a:r>
            <a:r>
              <a:rPr lang="nl-NL" dirty="0"/>
              <a:t> Dit is een concreet voorbeeld van </a:t>
            </a:r>
            <a:r>
              <a:rPr lang="nl-NL" i="1" dirty="0"/>
              <a:t>Presencing</a:t>
            </a:r>
            <a:r>
              <a:rPr lang="nl-NL" dirty="0"/>
              <a:t> en helpt ons het U-proces direct te ervaren.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nl-NL" b="1" dirty="0"/>
              <a:t>Theory U –</a:t>
            </a:r>
            <a:endParaRPr lang="nl-NL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nl-NL" i="1" dirty="0"/>
              <a:t>"Het U-proces helpt ons vertragen, reflecteren en met open geest, hart en wil te handelen.“</a:t>
            </a:r>
            <a:br>
              <a:rPr lang="nl-NL" i="1" dirty="0"/>
            </a:br>
            <a:br>
              <a:rPr lang="nl-NL" i="1" dirty="0"/>
            </a:b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/>
              <a:t>1. Loslaten – De Dalende Beweging (Down the U)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→ Open Geest (oordeelloos waarnemen)</a:t>
            </a:r>
          </a:p>
          <a:p>
            <a:br>
              <a:rPr lang="nl-NL" b="1" dirty="0"/>
            </a:br>
            <a:br>
              <a:rPr lang="nl-NL" dirty="0"/>
            </a:br>
            <a:r>
              <a:rPr lang="nl-NL" b="1" dirty="0"/>
              <a:t>2. Centraal: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b="1" dirty="0"/>
              <a:t>Open Geest</a:t>
            </a:r>
            <a:r>
              <a:rPr lang="nl-NL" dirty="0"/>
              <a:t>: Stoppen en luisteren (waarnemen zonder oordeel).</a:t>
            </a:r>
            <a:endParaRPr lang="nl-NL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b="1" dirty="0"/>
              <a:t>Open Hart</a:t>
            </a:r>
            <a:r>
              <a:rPr lang="nl-NL" dirty="0"/>
              <a:t> (</a:t>
            </a:r>
            <a:r>
              <a:rPr lang="nl-NL" i="1" dirty="0"/>
              <a:t>verbinden met gevoel</a:t>
            </a:r>
            <a:r>
              <a:rPr lang="nl-NL" dirty="0"/>
              <a:t>):</a:t>
            </a:r>
            <a:br>
              <a:rPr lang="nl-NL" dirty="0"/>
            </a:br>
            <a:r>
              <a:rPr lang="nl-NL" i="1" dirty="0"/>
              <a:t>“In stilte maken we verbinding met wat ons écht beweegt.”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b="1" dirty="0"/>
              <a:t>Open Wilskracht</a:t>
            </a:r>
            <a:r>
              <a:rPr lang="nl-NL" dirty="0"/>
              <a:t> (</a:t>
            </a:r>
            <a:r>
              <a:rPr lang="nl-NL" i="1" dirty="0"/>
              <a:t>loslaten en opnieuw laten ontstaan</a:t>
            </a:r>
            <a:r>
              <a:rPr lang="nl-NL" dirty="0"/>
              <a:t>):</a:t>
            </a:r>
            <a:br>
              <a:rPr lang="nl-NL" dirty="0"/>
            </a:br>
            <a:r>
              <a:rPr lang="nl-NL" i="1" dirty="0"/>
              <a:t>“We laten oude ideeën los en maken ruimte voor wat zich aandient.”</a:t>
            </a:r>
          </a:p>
          <a:p>
            <a:pPr marL="457200" lvl="1" indent="0">
              <a:buFont typeface="Arial" panose="020B0604020202020204" pitchFamily="34" charset="0"/>
              <a:buNone/>
            </a:pPr>
            <a:br>
              <a:rPr lang="nl-NL" dirty="0"/>
            </a:br>
            <a:r>
              <a:rPr lang="nl-NL" dirty="0"/>
              <a:t>Dit zijn de staten die je moet ontwikkelen om door het U-proces te bewegen.</a:t>
            </a:r>
          </a:p>
          <a:p>
            <a:pPr>
              <a:buFont typeface="+mj-lt"/>
              <a:buNone/>
            </a:pPr>
            <a:endParaRPr lang="nl-NL" dirty="0"/>
          </a:p>
          <a:p>
            <a:r>
              <a:rPr lang="nl-NL" b="1" dirty="0"/>
              <a:t>3. Laten Komen – De Stijgende Beweging (Up the U)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Realisatie en Creatie</a:t>
            </a:r>
            <a:r>
              <a:rPr lang="nl-NL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i="1" dirty="0"/>
              <a:t>“We nemen nieuwe actie, geïnspireerd vanuit intentie en bewustzijn.”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Reflectie en Actie</a:t>
            </a:r>
            <a:r>
              <a:rPr lang="nl-NL" dirty="0"/>
              <a:t>:</a:t>
            </a:r>
            <a:br>
              <a:rPr lang="nl-NL" dirty="0"/>
            </a:br>
            <a:r>
              <a:rPr lang="nl-NL" i="1" dirty="0"/>
              <a:t>“Wat kunnen we leren van actie, zelfs als het anders uitpakt dan verwacht?”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Voorbeeld:</a:t>
            </a:r>
            <a:br>
              <a:rPr lang="nl-NL" dirty="0"/>
            </a:br>
            <a:r>
              <a:rPr lang="nl-NL" i="1" dirty="0"/>
              <a:t>“Als iets niet werkt, kunnen we stilstaan, reflecteren en opnieuw proberen.”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nl-NL" i="1" dirty="0"/>
              <a:t>“Theory U is niet alleen een model; het is een manier van zijn.”</a:t>
            </a:r>
            <a:endParaRPr lang="nl-NL" dirty="0"/>
          </a:p>
          <a:p>
            <a:pPr>
              <a:buFont typeface="+mj-lt"/>
              <a:buNone/>
            </a:pPr>
            <a:endParaRPr lang="nl-NL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1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Presencing in Actie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Hoe pas ik dit toe in mijn dagelijks leven?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b="1" dirty="0"/>
              <a:t>Suspensie / Vertragen:</a:t>
            </a:r>
            <a:r>
              <a:rPr lang="nl-NL" dirty="0"/>
              <a:t> Ademhalen en pauzeren voordat ik reageer.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b="1" dirty="0"/>
              <a:t>Reflecteren:</a:t>
            </a:r>
            <a:r>
              <a:rPr lang="nl-NL" dirty="0"/>
              <a:t> Tijd nemen om te observeren wat er in mij leeft.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b="1" dirty="0"/>
              <a:t>Intentie:</a:t>
            </a:r>
            <a:r>
              <a:rPr lang="nl-NL" dirty="0"/>
              <a:t> Acties ondernemen vanuit verbinding en helderheid.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Quote:</a:t>
            </a:r>
            <a:r>
              <a:rPr lang="nl-NL" dirty="0"/>
              <a:t> “Presencing leert me open te staan voor wat zich wil aandienen, in plaats van vast te houden aan oude verwachtingen.”</a:t>
            </a:r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65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12E7-BCC3-C58A-8411-A4A8B436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177A4-FEF7-3D7D-2414-BD93E5103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1CE0DD-2F8E-7A10-F51B-8E38BBBDF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Hoe sluit het boek aan bij de minor?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De minor draait om verandering en transformatie binnen organisaties en individuen.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Theory U en Presencing bieden: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nl-NL" dirty="0"/>
              <a:t>Bewustwording door reflectie en loslaten van oude patronen.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nl-NL" dirty="0"/>
              <a:t>Actie vanuit intentie en creativiteit.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nl-NL" dirty="0"/>
              <a:t>Diep luisteren en empathie.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Oneliner:</a:t>
            </a:r>
            <a:r>
              <a:rPr lang="nl-NL" dirty="0"/>
              <a:t> “De minor leert ons verandermanagement, Theory U geeft ons de tools om verandering echt te doorleven.”</a:t>
            </a:r>
          </a:p>
          <a:p>
            <a:pPr>
              <a:buFont typeface="Arial" panose="020B0604020202020204" pitchFamily="34" charset="0"/>
              <a:buChar char="•"/>
            </a:pPr>
            <a:endParaRPr lang="nl-NL" b="1" dirty="0"/>
          </a:p>
          <a:p>
            <a:pPr>
              <a:buFont typeface="Arial" panose="020B0604020202020204" pitchFamily="34" charset="0"/>
              <a:buChar char="•"/>
            </a:pPr>
            <a:endParaRPr lang="nl-NL" b="1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66D08-6856-E86B-FFB4-9246E4F87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2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5E9A2-7FC7-61DA-CD08-A22A47D3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3E58B-1607-BA8E-FCD2-8B726F33B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D9DB0-5B8E-8A21-42EA-5AC1EFEEB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Hoe sluit het boek aan bij de minor?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Kernpunten: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Theory U helpt vertragen, reflecteren en handelen vanuit intentie.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Presencing is het moment van diep luisteren en loslaten.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Bewustwording leidt tot persoonlijke en professionele transformatie.</a:t>
            </a:r>
            <a:br>
              <a:rPr lang="nl-NL" dirty="0"/>
            </a:b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Persoonlijke Impact: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Hoe het mij heeft geholpen in vertragen en diep luisteren.</a:t>
            </a:r>
            <a:br>
              <a:rPr lang="nl-NL" dirty="0"/>
            </a:b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Afsluitende Quote:</a:t>
            </a:r>
            <a:r>
              <a:rPr lang="nl-NL" dirty="0"/>
              <a:t> “Echte verandering begint bij het durven loslaten van het bekende en luisteren naar wat zich echt wil aandienen.”</a:t>
            </a:r>
          </a:p>
          <a:p>
            <a:pPr>
              <a:buFont typeface="Arial" panose="020B0604020202020204" pitchFamily="34" charset="0"/>
              <a:buChar char="•"/>
            </a:pPr>
            <a:endParaRPr lang="nl-NL" b="1" dirty="0"/>
          </a:p>
          <a:p>
            <a:pPr>
              <a:buFont typeface="Arial" panose="020B0604020202020204" pitchFamily="34" charset="0"/>
              <a:buChar char="•"/>
            </a:pPr>
            <a:endParaRPr lang="nl-NL" b="1" dirty="0"/>
          </a:p>
          <a:p>
            <a:pPr>
              <a:buFont typeface="Arial" panose="020B0604020202020204" pitchFamily="34" charset="0"/>
              <a:buChar char="•"/>
            </a:pPr>
            <a:r>
              <a:rPr lang="nl-NL" b="1" dirty="0"/>
              <a:t>Koppeling met de klas</a:t>
            </a:r>
            <a:r>
              <a:rPr lang="nl-NL" dirty="0"/>
              <a:t>:</a:t>
            </a:r>
            <a:r>
              <a:rPr lang="nl-NL" i="1" dirty="0"/>
              <a:t>"We begonnen met vertraging en presencing. Nu hebben we dit moment samen gecrystalliseerd door te reflecteren op hoe we handelen kunnen laten ontstaan.“</a:t>
            </a:r>
            <a:br>
              <a:rPr lang="nl-NL" i="1" dirty="0"/>
            </a:b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816C8-0EA1-4C73-9301-81EC2708C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49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Prescence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095360"/>
            <a:ext cx="6857999" cy="145970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PETER SENGE</a:t>
            </a:r>
            <a:br>
              <a:rPr lang="en-US" dirty="0"/>
            </a:br>
            <a:r>
              <a:rPr lang="en-US" dirty="0"/>
              <a:t>c. OTTO SCHARMER</a:t>
            </a:r>
            <a:br>
              <a:rPr lang="en-US" dirty="0"/>
            </a:br>
            <a:r>
              <a:rPr lang="en-US" dirty="0"/>
              <a:t>Joseph Jaworski</a:t>
            </a:r>
            <a:br>
              <a:rPr lang="en-US" dirty="0"/>
            </a:br>
            <a:r>
              <a:rPr lang="en-US" dirty="0"/>
              <a:t>Betty sue flowers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1D2E-4FCB-6C9E-9B7E-7B84375D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</a:t>
            </a:r>
            <a:r>
              <a:rPr lang="nl-NL" i="1" dirty="0"/>
              <a:t>Presence</a:t>
            </a:r>
            <a:r>
              <a:rPr lang="nl-NL" dirty="0"/>
              <a:t> Verandering Veranderde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75BB-DBFF-7FBC-98A4-84A944229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1964"/>
            <a:ext cx="9905999" cy="4357518"/>
          </a:xfrm>
        </p:spPr>
        <p:txBody>
          <a:bodyPr>
            <a:normAutofit lnSpcReduction="10000"/>
          </a:bodyPr>
          <a:lstStyle/>
          <a:p>
            <a:r>
              <a:rPr lang="nl-NL" dirty="0"/>
              <a:t>Het boek (2–3 minuten) </a:t>
            </a:r>
          </a:p>
          <a:p>
            <a:pPr lvl="1"/>
            <a:r>
              <a:rPr lang="nl-NL" dirty="0"/>
              <a:t>Theory-U</a:t>
            </a:r>
          </a:p>
          <a:p>
            <a:pPr lvl="1"/>
            <a:r>
              <a:rPr lang="nl-NL" dirty="0"/>
              <a:t>Presencing</a:t>
            </a:r>
          </a:p>
          <a:p>
            <a:r>
              <a:rPr lang="nl-NL" b="1" dirty="0"/>
              <a:t>Impact op Mij</a:t>
            </a:r>
            <a:r>
              <a:rPr lang="nl-NL" dirty="0"/>
              <a:t> (2–3 minuten) </a:t>
            </a:r>
          </a:p>
          <a:p>
            <a:pPr lvl="1"/>
            <a:r>
              <a:rPr lang="nl-NL" dirty="0"/>
              <a:t>Suspensie</a:t>
            </a:r>
          </a:p>
          <a:p>
            <a:pPr lvl="1"/>
            <a:r>
              <a:rPr lang="nl-NL" dirty="0"/>
              <a:t>Diep luisteren</a:t>
            </a:r>
          </a:p>
          <a:p>
            <a:pPr lvl="1"/>
            <a:r>
              <a:rPr lang="nl-NL" dirty="0"/>
              <a:t>Bewustwording en reflecteren</a:t>
            </a:r>
          </a:p>
          <a:p>
            <a:r>
              <a:rPr lang="nl-NL" b="1" dirty="0"/>
              <a:t>Conclusie </a:t>
            </a:r>
            <a:r>
              <a:rPr lang="nl-NL" dirty="0"/>
              <a:t>(2–3 minuten) </a:t>
            </a:r>
          </a:p>
          <a:p>
            <a:pPr lvl="1"/>
            <a:r>
              <a:rPr lang="nl-NL" dirty="0"/>
              <a:t>Connectie met de minor</a:t>
            </a:r>
          </a:p>
          <a:p>
            <a:pPr lvl="1"/>
            <a:r>
              <a:rPr lang="nl-NL" dirty="0"/>
              <a:t>Samen door de U 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1710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9C6D-6337-0A33-6A3C-7868DBC9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122" name="Picture 2" descr="Theory U | u-school for Transformation">
            <a:extLst>
              <a:ext uri="{FF2B5EF4-FFF2-40B4-BE49-F238E27FC236}">
                <a16:creationId xmlns:a16="http://schemas.microsoft.com/office/drawing/2014/main" id="{C14B7CDE-2E0E-A73F-59AC-041561559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6" t="13465" r="21614" b="13142"/>
          <a:stretch/>
        </p:blipFill>
        <p:spPr bwMode="auto">
          <a:xfrm>
            <a:off x="1600198" y="694655"/>
            <a:ext cx="4274648" cy="55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sence by Peter Senge, C. Otto Scharmer, Joseph Jaworski, Betty Sue ...">
            <a:extLst>
              <a:ext uri="{FF2B5EF4-FFF2-40B4-BE49-F238E27FC236}">
                <a16:creationId xmlns:a16="http://schemas.microsoft.com/office/drawing/2014/main" id="{D6D9BBFB-A68D-2F0F-5537-6E9222371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156" y="694655"/>
            <a:ext cx="3793998" cy="565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4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8F09-4D1A-8D72-AB73-D10277EE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Moment van suspensie</a:t>
            </a:r>
            <a:endParaRPr lang="LID4096" dirty="0"/>
          </a:p>
        </p:txBody>
      </p:sp>
      <p:pic>
        <p:nvPicPr>
          <p:cNvPr id="5" name="Content Placeholder 4" descr="A yellow circle with white background&#10;&#10;Description automatically generated">
            <a:extLst>
              <a:ext uri="{FF2B5EF4-FFF2-40B4-BE49-F238E27FC236}">
                <a16:creationId xmlns:a16="http://schemas.microsoft.com/office/drawing/2014/main" id="{80230A5F-7ED4-0101-C06D-8DA161289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3557" y="2249488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87011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igning Spiritual Technology: U Theory">
            <a:extLst>
              <a:ext uri="{FF2B5EF4-FFF2-40B4-BE49-F238E27FC236}">
                <a16:creationId xmlns:a16="http://schemas.microsoft.com/office/drawing/2014/main" id="{4ED8804B-F51E-CAE4-B640-7701C9505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4" y="0"/>
            <a:ext cx="1020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8887B-162A-BBF2-726C-74BBB2EE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A close-up of a chart&#10;&#10;Description automatically generated">
            <a:extLst>
              <a:ext uri="{FF2B5EF4-FFF2-40B4-BE49-F238E27FC236}">
                <a16:creationId xmlns:a16="http://schemas.microsoft.com/office/drawing/2014/main" id="{DC0B3F6B-496D-5218-6A56-687F505731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5364" y="0"/>
            <a:ext cx="10201272" cy="6855694"/>
          </a:xfrm>
        </p:spPr>
      </p:pic>
      <p:pic>
        <p:nvPicPr>
          <p:cNvPr id="7" name="Picture 6" descr="A diagram of open mind and open heart&#10;&#10;Description automatically generated">
            <a:extLst>
              <a:ext uri="{FF2B5EF4-FFF2-40B4-BE49-F238E27FC236}">
                <a16:creationId xmlns:a16="http://schemas.microsoft.com/office/drawing/2014/main" id="{44BBB6C7-ED6F-BE1D-B7E3-1AE64E57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0"/>
            <a:ext cx="10201272" cy="6855694"/>
          </a:xfrm>
          <a:prstGeom prst="rect">
            <a:avLst/>
          </a:prstGeom>
        </p:spPr>
      </p:pic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1A6753B5-4009-9990-C60B-35B0BDB22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63" y="0"/>
            <a:ext cx="10196507" cy="68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78" name="Rectangle 7177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9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A3C001-E539-8DDC-A7F9-8CA8827D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nl-NL" sz="2500" b="1" dirty="0"/>
              <a:t>Van Presencing naar Verandering:</a:t>
            </a:r>
            <a:br>
              <a:rPr lang="nl-NL" sz="2500" b="1" dirty="0"/>
            </a:br>
            <a:r>
              <a:rPr lang="nl-NL" sz="2500" b="1" dirty="0"/>
              <a:t>Mijn ervaring</a:t>
            </a:r>
            <a:endParaRPr lang="nl-NL" sz="2500" dirty="0"/>
          </a:p>
        </p:txBody>
      </p:sp>
      <p:pic>
        <p:nvPicPr>
          <p:cNvPr id="7170" name="Picture 2" descr="Premium Photo | Depressed man smoking cigarette sitting on chair on black">
            <a:extLst>
              <a:ext uri="{FF2B5EF4-FFF2-40B4-BE49-F238E27FC236}">
                <a16:creationId xmlns:a16="http://schemas.microsoft.com/office/drawing/2014/main" id="{762F11E0-6F57-571F-9B41-61F84A5C3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9" r="-1" b="-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82" name="Rectangle 7181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3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4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5" name="Rectangle 7184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6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7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8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89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0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1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2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3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4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5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6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7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8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199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0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1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2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3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4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5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6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7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8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09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0" name="Rectangle 7209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1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2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3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4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5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6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7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8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19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0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1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2" name="Rectangle 7221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3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4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5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6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7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8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29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30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31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32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33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34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7235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AC21A791-EEB0-100E-2DBA-32001BF3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45" y="2259806"/>
            <a:ext cx="3084892" cy="3541714"/>
          </a:xfrm>
        </p:spPr>
        <p:txBody>
          <a:bodyPr>
            <a:normAutofit/>
          </a:bodyPr>
          <a:lstStyle/>
          <a:p>
            <a:r>
              <a:rPr lang="nl-NL" sz="1050" b="1" dirty="0"/>
              <a:t>Suspensie / Vertragen</a:t>
            </a:r>
          </a:p>
          <a:p>
            <a:r>
              <a:rPr lang="nl-NL" sz="800" b="1" dirty="0"/>
              <a:t>Reflecteren</a:t>
            </a:r>
            <a:r>
              <a:rPr lang="nl-NL" sz="1050" b="1" dirty="0"/>
              <a:t> / Diep luisteren</a:t>
            </a:r>
          </a:p>
          <a:p>
            <a:r>
              <a:rPr lang="nl-NL" sz="1050" b="1" dirty="0"/>
              <a:t>Reflecteren en in praktijk brengen</a:t>
            </a:r>
          </a:p>
          <a:p>
            <a:endParaRPr lang="nl-NL" sz="105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555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9F72-7E03-4576-E9B2-F9CCA616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2277-7C89-AA28-C285-A2ACADA1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Connectie met de minor</a:t>
            </a:r>
            <a:endParaRPr lang="LID4096" dirty="0"/>
          </a:p>
        </p:txBody>
      </p:sp>
      <p:pic>
        <p:nvPicPr>
          <p:cNvPr id="8196" name="Picture 4" descr="Integral Approaches to Leadership, Power and Organizations - Integral ...">
            <a:extLst>
              <a:ext uri="{FF2B5EF4-FFF2-40B4-BE49-F238E27FC236}">
                <a16:creationId xmlns:a16="http://schemas.microsoft.com/office/drawing/2014/main" id="{8D2034AC-E31D-C5C4-08DC-E0C4E3E7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596" y="1604982"/>
            <a:ext cx="6536450" cy="48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5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3A50D-9369-12D9-D185-BC34BDB7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503BD4-2666-01DF-FCEB-ADE27100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Reflectie – Samen Door de U</a:t>
            </a:r>
            <a:endParaRPr lang="en-US" sz="4400"/>
          </a:p>
        </p:txBody>
      </p:sp>
      <p:sp>
        <p:nvSpPr>
          <p:cNvPr id="194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presencing | agens">
            <a:extLst>
              <a:ext uri="{FF2B5EF4-FFF2-40B4-BE49-F238E27FC236}">
                <a16:creationId xmlns:a16="http://schemas.microsoft.com/office/drawing/2014/main" id="{35ABC961-C292-B6F1-2659-53455F2F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Bedankt</a:t>
            </a:r>
            <a:r>
              <a:rPr lang="en-US" dirty="0"/>
              <a:t>!</a:t>
            </a:r>
          </a:p>
        </p:txBody>
      </p:sp>
      <p:pic>
        <p:nvPicPr>
          <p:cNvPr id="6" name="Picture Placeholder 5" descr="Person walking in autumn fores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Ryan van Lil-Reddy</a:t>
            </a:r>
          </a:p>
          <a:p>
            <a:pPr algn="ctr"/>
            <a:r>
              <a:rPr lang="en-US" sz="2400" dirty="0"/>
              <a:t>ryan.van.lil@hva.nl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7F2A4-11A6-2F4B-9FD3-5FCD2902C14C}"/>
              </a:ext>
            </a:extLst>
          </p:cNvPr>
          <p:cNvSpPr txBox="1">
            <a:spLocks/>
          </p:cNvSpPr>
          <p:nvPr/>
        </p:nvSpPr>
        <p:spPr>
          <a:xfrm>
            <a:off x="1139823" y="78340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i="1" dirty="0">
                <a:solidFill>
                  <a:srgbClr val="00B050"/>
                </a:solidFill>
              </a:rPr>
              <a:t>Wat zou er gebeuren als je elke dag even vertraagt en écht aanwezig bent bij wat je voelt, denkt en doet?</a:t>
            </a:r>
            <a:endParaRPr lang="LID4096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1380</TotalTime>
  <Words>713</Words>
  <Application>Microsoft Office PowerPoint</Application>
  <PresentationFormat>Widescreen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Prescence  </vt:lpstr>
      <vt:lpstr>Hoe Presence Verandering Veranderde</vt:lpstr>
      <vt:lpstr>PowerPoint Presentation</vt:lpstr>
      <vt:lpstr>Moment van suspensie</vt:lpstr>
      <vt:lpstr>PowerPoint Presentation</vt:lpstr>
      <vt:lpstr>Van Presencing naar Verandering: Mijn ervaring</vt:lpstr>
      <vt:lpstr>Connectie met de minor</vt:lpstr>
      <vt:lpstr>Reflectie – Samen Door de U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van Lil</dc:creator>
  <cp:lastModifiedBy>Ryan van Lil</cp:lastModifiedBy>
  <cp:revision>3</cp:revision>
  <dcterms:created xsi:type="dcterms:W3CDTF">2024-12-15T17:06:44Z</dcterms:created>
  <dcterms:modified xsi:type="dcterms:W3CDTF">2024-12-16T16:06:47Z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